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88" r:id="rId3"/>
    <p:sldId id="306" r:id="rId4"/>
    <p:sldId id="307" r:id="rId5"/>
    <p:sldId id="265" r:id="rId6"/>
    <p:sldId id="293" r:id="rId7"/>
    <p:sldId id="294" r:id="rId8"/>
    <p:sldId id="303" r:id="rId9"/>
    <p:sldId id="260" r:id="rId10"/>
    <p:sldId id="304" r:id="rId11"/>
    <p:sldId id="311" r:id="rId12"/>
    <p:sldId id="309" r:id="rId13"/>
    <p:sldId id="308" r:id="rId14"/>
    <p:sldId id="268" r:id="rId15"/>
    <p:sldId id="310" r:id="rId16"/>
    <p:sldId id="296" r:id="rId17"/>
    <p:sldId id="30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02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22FFB-511E-42F5-8314-B62FDE4409B0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47A73-414E-4BC0-830E-1035297E6B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hj2009per6ghana.weebly.com/uploads/2/2/4/6/2246136/7803681.jpg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http://mama.indstate.edu/users/geboen/ch3_afrcol.gif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mama.indstate.edu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 users/geboen/ch3_s00.html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47A73-414E-4BC0-830E-1035297E6BD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DCBA-AB68-46EF-8A49-4B81CCA883F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Photos: Village in Ghana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“Ghana: Colonization and Struggle for Independence”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Ghana by John Barnard, Avery Hansen, Nathan Rice and Teddy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Verbockel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http://hj2009per6ghana.weebly.com/uploads/2/2/4/6/2246136/7803681.jpg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accessed on September 28, 2011.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47A73-414E-4BC0-830E-1035297E6BD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Explore the chronology</a:t>
            </a:r>
            <a:r>
              <a:rPr lang="en-US" baseline="0" dirty="0" smtClean="0"/>
              <a:t> of the take over of Africa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47A73-414E-4BC0-830E-1035297E6BD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0E9B8-9231-4842-8FFF-78CCA5A971B9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5001A-4868-4663-99E0-F5ED56BF81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salle.edu/~mcinneshin/344/week11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47wyvMv5ba8&amp;feature=relate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6411"/>
            <a:ext cx="7772400" cy="1103969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The Colonization of </a:t>
            </a:r>
            <a:r>
              <a:rPr lang="en-US" b="1" i="1" dirty="0" smtClean="0"/>
              <a:t>Africa </a:t>
            </a:r>
            <a:br>
              <a:rPr lang="en-US" b="1" i="1" dirty="0" smtClean="0"/>
            </a:br>
            <a:r>
              <a:rPr lang="en-US" b="1" i="1" dirty="0" smtClean="0"/>
              <a:t>part 2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endParaRPr lang="en-US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609062"/>
            <a:ext cx="6400800" cy="104821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European Conquest and Rule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Late 1800s into the 1900s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98" y="1338146"/>
            <a:ext cx="8023302" cy="4270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lonial Africa.gif"/>
          <p:cNvPicPr>
            <a:picLocks noGrp="1" noChangeAspect="1"/>
          </p:cNvPicPr>
          <p:nvPr>
            <p:ph idx="4294967295"/>
          </p:nvPr>
        </p:nvPicPr>
        <p:blipFill>
          <a:blip r:embed="rId3"/>
          <a:srcRect l="-53880" r="-53880"/>
          <a:stretch>
            <a:fillRect/>
          </a:stretch>
        </p:blipFill>
        <p:spPr>
          <a:xfrm>
            <a:off x="0" y="0"/>
            <a:ext cx="11357340" cy="66105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Colonial rule means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7393"/>
            <a:ext cx="4038600" cy="5211763"/>
          </a:xfrm>
        </p:spPr>
        <p:txBody>
          <a:bodyPr>
            <a:normAutofit/>
          </a:bodyPr>
          <a:lstStyle/>
          <a:p>
            <a:r>
              <a:rPr lang="en-US" dirty="0" smtClean="0"/>
              <a:t>Domination through political, economic and cultural means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791" y="846138"/>
            <a:ext cx="3458365" cy="2064435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11" y="2971828"/>
            <a:ext cx="4660977" cy="35961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80" y="3155794"/>
            <a:ext cx="3739622" cy="31892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Colonial rule (cont)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59366"/>
            <a:ext cx="4040188" cy="691375"/>
          </a:xfrm>
        </p:spPr>
        <p:txBody>
          <a:bodyPr>
            <a:normAutofit/>
          </a:bodyPr>
          <a:lstStyle/>
          <a:p>
            <a:r>
              <a:rPr lang="en-US" dirty="0" smtClean="0"/>
              <a:t>forcibly imposed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92350"/>
            <a:ext cx="4040188" cy="383381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59366"/>
            <a:ext cx="4041775" cy="691375"/>
          </a:xfrm>
        </p:spPr>
        <p:txBody>
          <a:bodyPr>
            <a:normAutofit/>
          </a:bodyPr>
          <a:lstStyle/>
          <a:p>
            <a:r>
              <a:rPr lang="en-US" dirty="0" smtClean="0"/>
              <a:t>Through military strength.</a:t>
            </a:r>
            <a:endParaRPr lang="en-US" dirty="0"/>
          </a:p>
        </p:txBody>
      </p:sp>
      <p:pic>
        <p:nvPicPr>
          <p:cNvPr id="10" name="Content Placeholder 9" descr="british entering_kumasi.gif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868169" y="1951850"/>
            <a:ext cx="3595485" cy="3951288"/>
          </a:xfrm>
        </p:spPr>
      </p:pic>
      <p:sp>
        <p:nvSpPr>
          <p:cNvPr id="6" name="TextBox 5"/>
          <p:cNvSpPr txBox="1"/>
          <p:nvPr/>
        </p:nvSpPr>
        <p:spPr>
          <a:xfrm>
            <a:off x="5006898" y="5903138"/>
            <a:ext cx="37903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(British in Ghana)</a:t>
            </a:r>
          </a:p>
          <a:p>
            <a:pPr>
              <a:buNone/>
            </a:pPr>
            <a:r>
              <a:rPr lang="en-US" dirty="0"/>
              <a:t>Caption reads: European Troops enter 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Kumase</a:t>
            </a:r>
            <a:r>
              <a:rPr lang="en-US" dirty="0" smtClean="0"/>
              <a:t> </a:t>
            </a:r>
            <a:r>
              <a:rPr lang="en-US" dirty="0"/>
              <a:t>(London Times, </a:t>
            </a:r>
            <a:r>
              <a:rPr lang="en-US" dirty="0" err="1"/>
              <a:t>illust</a:t>
            </a:r>
            <a:r>
              <a:rPr lang="en-US" dirty="0"/>
              <a:t>. 1874)</a:t>
            </a:r>
          </a:p>
          <a:p>
            <a:endParaRPr lang="en-US" dirty="0"/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5" y="1951850"/>
            <a:ext cx="4038600" cy="2773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Policies and structures of the </a:t>
            </a:r>
            <a:br>
              <a:rPr lang="en-US" dirty="0" smtClean="0"/>
            </a:br>
            <a:r>
              <a:rPr lang="en-US" dirty="0" smtClean="0"/>
              <a:t>colonial state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11283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process of occupation, however was initiated and sustained violently either through military conquest </a:t>
            </a:r>
          </a:p>
          <a:p>
            <a:r>
              <a:rPr lang="en-US" dirty="0" smtClean="0"/>
              <a:t>or by bribing and involving local chiefs.</a:t>
            </a:r>
          </a:p>
          <a:p>
            <a:r>
              <a:rPr lang="en-US" dirty="0" smtClean="0"/>
              <a:t>Policies and structures of each colonial state varied, and mostly reflected the political climate at home.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00201"/>
            <a:ext cx="4038600" cy="240308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023" y="4185852"/>
            <a:ext cx="3055435" cy="2274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Principle of </a:t>
            </a:r>
            <a:r>
              <a:rPr lang="en-US" b="1" dirty="0" err="1" smtClean="0"/>
              <a:t>Effectivity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powers could hold colonies only if they actually possessed them</a:t>
            </a:r>
          </a:p>
          <a:p>
            <a:endParaRPr lang="en-US" dirty="0" smtClean="0"/>
          </a:p>
          <a:p>
            <a:r>
              <a:rPr lang="en-US" dirty="0" smtClean="0"/>
              <a:t>in other words, if they had treaties with local leaders, if they flew their flag there, and if they established an administration in the territory to govern it with a police force to keep order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Principle of </a:t>
            </a:r>
            <a:r>
              <a:rPr lang="en-US" b="1" dirty="0" err="1" smtClean="0"/>
              <a:t>Effectivity</a:t>
            </a:r>
            <a:r>
              <a:rPr lang="en-US" b="1" dirty="0" smtClean="0"/>
              <a:t>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colonial power also had to make use of the colony economically. </a:t>
            </a:r>
          </a:p>
          <a:p>
            <a:r>
              <a:rPr lang="en-US" dirty="0" smtClean="0"/>
              <a:t>If the colonial power did not do these things, another power could do so and take over the territory.</a:t>
            </a:r>
          </a:p>
          <a:p>
            <a:r>
              <a:rPr lang="en-US" dirty="0" smtClean="0"/>
              <a:t> It therefore became important to get leaders to sign a protectorate treaty and to have a presence sufficient to police the area.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general, what were the political and economic reasons behind European colonization of Africa?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fueling European </a:t>
            </a:r>
            <a:br>
              <a:rPr lang="en-US" dirty="0" smtClean="0"/>
            </a:br>
            <a:r>
              <a:rPr lang="en-US" dirty="0" smtClean="0"/>
              <a:t>colonies overseas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	Political factors: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Rivalries and balance of power between leading European nations at the time.</a:t>
            </a:r>
          </a:p>
          <a:p>
            <a:r>
              <a:rPr lang="en-US" dirty="0" smtClean="0"/>
              <a:t>A quest for one’s national status and fame</a:t>
            </a:r>
          </a:p>
          <a:p>
            <a:r>
              <a:rPr lang="en-US" dirty="0" smtClean="0"/>
              <a:t>These factors helped to create an interest in having colonies overseas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	Economic factors: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desire to acquire and control new markets</a:t>
            </a:r>
          </a:p>
          <a:p>
            <a:r>
              <a:rPr lang="en-US" dirty="0" smtClean="0"/>
              <a:t>Initially the occupation of African territories  </a:t>
            </a:r>
          </a:p>
          <a:p>
            <a:pPr marL="0" indent="0">
              <a:buNone/>
            </a:pPr>
            <a:r>
              <a:rPr lang="en-US" dirty="0" smtClean="0"/>
              <a:t>was a measure to protect sea routes to the Middle East and Asia </a:t>
            </a:r>
          </a:p>
          <a:p>
            <a:r>
              <a:rPr lang="en-US" dirty="0" smtClean="0"/>
              <a:t>An interest in land acquisition and raw materials developed later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contrast to these practical concerns, what kinds of so called moral, “noble” reasons and/or in other words “racist ideologies”  that helped to provide “justification” for the colonization of Africa?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Europeans </a:t>
            </a:r>
            <a:r>
              <a:rPr lang="en-US" sz="3600" dirty="0"/>
              <a:t>portrayed themselves as liberators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28315"/>
            <a:ext cx="4038600" cy="2753031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“The white man’s burden”</a:t>
            </a:r>
            <a:endParaRPr lang="en-US" dirty="0"/>
          </a:p>
          <a:p>
            <a:r>
              <a:rPr lang="en-US" dirty="0" smtClean="0"/>
              <a:t>Civilizing the natives</a:t>
            </a:r>
          </a:p>
          <a:p>
            <a:endParaRPr lang="en-US" dirty="0"/>
          </a:p>
          <a:p>
            <a:r>
              <a:rPr lang="en-US" dirty="0" smtClean="0"/>
              <a:t>Educating</a:t>
            </a:r>
          </a:p>
          <a:p>
            <a:endParaRPr lang="en-US" dirty="0"/>
          </a:p>
          <a:p>
            <a:r>
              <a:rPr lang="en-US" dirty="0" smtClean="0"/>
              <a:t>Bringing modern medicines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25" y="4170556"/>
            <a:ext cx="2661889" cy="240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34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problems due to colonial rule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99621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Many Africans were forced to be laborers for building infrastructure [Imposed slave labor}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1800s -1900s  Ghana (left) and Nigeria (below)</a:t>
            </a:r>
            <a:endParaRPr lang="en-US" dirty="0"/>
          </a:p>
        </p:txBody>
      </p:sp>
      <p:pic>
        <p:nvPicPr>
          <p:cNvPr id="9" name="Content Placeholder 8" descr="1800s-1900s Nigeria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331175" y="2174875"/>
            <a:ext cx="3273552" cy="3346704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37" y="2716096"/>
            <a:ext cx="4068763" cy="38068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problems for African people due to Colonial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Led to new ethnic, gender and class relationships in which they were pitted against each other</a:t>
            </a:r>
          </a:p>
          <a:p>
            <a:r>
              <a:rPr lang="en-US" dirty="0" smtClean="0"/>
              <a:t>Disrupted pre-colonial relationships in trade and times of peace</a:t>
            </a:r>
          </a:p>
          <a:p>
            <a:endParaRPr lang="en-US" dirty="0" smtClean="0"/>
          </a:p>
          <a:p>
            <a:r>
              <a:rPr lang="en-US" dirty="0" smtClean="0"/>
              <a:t>Abolished or disempowered existing structures of government or indigenous authority</a:t>
            </a:r>
          </a:p>
          <a:p>
            <a:r>
              <a:rPr lang="en-US" dirty="0" smtClean="0"/>
              <a:t>Changed ways of growing food, Europeans wanted to raise crops and round up goods for export to Europe</a:t>
            </a:r>
          </a:p>
          <a:p>
            <a:endParaRPr lang="en-US" dirty="0"/>
          </a:p>
        </p:txBody>
      </p:sp>
      <p:pic>
        <p:nvPicPr>
          <p:cNvPr id="8" name="Content Placeholder 7" descr="village in Ghan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64608" y="1600200"/>
            <a:ext cx="3822192" cy="374904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Disrupted pre-colonial relations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Status of women declined (previously were chiefs, village leaders, officials, led political councils etc.)</a:t>
            </a:r>
          </a:p>
          <a:p>
            <a:r>
              <a:rPr lang="en-US" dirty="0" smtClean="0"/>
              <a:t>Women also lost access to land and labor</a:t>
            </a:r>
          </a:p>
          <a:p>
            <a:r>
              <a:rPr lang="en-US" dirty="0" smtClean="0"/>
              <a:t>Eliminated certain social structures such as castes</a:t>
            </a:r>
          </a:p>
          <a:p>
            <a:r>
              <a:rPr lang="en-US" dirty="0" smtClean="0"/>
              <a:t>Artisans saw a decline in their economic status</a:t>
            </a:r>
          </a:p>
          <a:p>
            <a:r>
              <a:rPr lang="en-US" dirty="0" smtClean="0"/>
              <a:t>Undermined formerly wealthy African rulers</a:t>
            </a:r>
          </a:p>
          <a:p>
            <a:r>
              <a:rPr lang="en-US" dirty="0" smtClean="0"/>
              <a:t>Opportunities for social mobility became few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endure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geographic boundaries and ethnic identities emerged where none had been before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same </a:t>
            </a:r>
            <a:r>
              <a:rPr lang="en-US" dirty="0"/>
              <a:t>ethnic divisions contributed to civil wars </a:t>
            </a:r>
            <a:r>
              <a:rPr lang="en-US" dirty="0" smtClean="0"/>
              <a:t>many years later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564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Animated 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http://www.lasalle.edu/~mcinneshin/344/week11.htm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Explore the chronology of the “take over” of Africa on this interactive website.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Colonialism in Africa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Colonialism in Africa 3:2 min.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http://www.youtube.com/watch?v=47wyvMv5ba8&amp;feature=related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627</Words>
  <Application>Microsoft Office PowerPoint</Application>
  <PresentationFormat>On-screen Show (4:3)</PresentationFormat>
  <Paragraphs>91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The Colonization of Africa  part 2 </vt:lpstr>
      <vt:lpstr>PowerPoint Presentation</vt:lpstr>
      <vt:lpstr>Colonial rule means </vt:lpstr>
      <vt:lpstr>Colonial rule (cont)</vt:lpstr>
      <vt:lpstr>Policies and structures of the  colonial state </vt:lpstr>
      <vt:lpstr>Principle of Effectivity</vt:lpstr>
      <vt:lpstr>Principle of Effectivity (cont)</vt:lpstr>
      <vt:lpstr> questions</vt:lpstr>
      <vt:lpstr>Factors fueling European  colonies overseas </vt:lpstr>
      <vt:lpstr>questions</vt:lpstr>
      <vt:lpstr> Europeans portrayed themselves as liberators </vt:lpstr>
      <vt:lpstr>problems due to colonial rule</vt:lpstr>
      <vt:lpstr>Other problems for African people due to Colonial rule</vt:lpstr>
      <vt:lpstr>Disrupted pre-colonial relations </vt:lpstr>
      <vt:lpstr>Problems endure</vt:lpstr>
      <vt:lpstr>Animated Maps</vt:lpstr>
      <vt:lpstr>Colonialism in Africa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cynthia</dc:creator>
  <cp:lastModifiedBy>Colleen Haas</cp:lastModifiedBy>
  <cp:revision>26</cp:revision>
  <dcterms:created xsi:type="dcterms:W3CDTF">2013-02-15T18:28:24Z</dcterms:created>
  <dcterms:modified xsi:type="dcterms:W3CDTF">2018-10-15T23:53:08Z</dcterms:modified>
</cp:coreProperties>
</file>